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258" r:id="rId4"/>
    <p:sldId id="260" r:id="rId5"/>
    <p:sldId id="259" r:id="rId6"/>
    <p:sldId id="289" r:id="rId7"/>
    <p:sldId id="290" r:id="rId8"/>
    <p:sldId id="270" r:id="rId9"/>
    <p:sldId id="291" r:id="rId10"/>
    <p:sldId id="262" r:id="rId11"/>
    <p:sldId id="269" r:id="rId12"/>
    <p:sldId id="267" r:id="rId13"/>
    <p:sldId id="268" r:id="rId14"/>
    <p:sldId id="263" r:id="rId15"/>
    <p:sldId id="264" r:id="rId16"/>
    <p:sldId id="265" r:id="rId17"/>
    <p:sldId id="271" r:id="rId18"/>
    <p:sldId id="266" r:id="rId19"/>
    <p:sldId id="285" r:id="rId20"/>
    <p:sldId id="286" r:id="rId21"/>
    <p:sldId id="273" r:id="rId22"/>
    <p:sldId id="274" r:id="rId23"/>
    <p:sldId id="275" r:id="rId24"/>
    <p:sldId id="276" r:id="rId25"/>
    <p:sldId id="283" r:id="rId26"/>
    <p:sldId id="272" r:id="rId27"/>
    <p:sldId id="277" r:id="rId28"/>
    <p:sldId id="279" r:id="rId29"/>
    <p:sldId id="280" r:id="rId30"/>
    <p:sldId id="281" r:id="rId31"/>
    <p:sldId id="282" r:id="rId32"/>
    <p:sldId id="287" r:id="rId33"/>
    <p:sldId id="284" r:id="rId34"/>
    <p:sldId id="288" r:id="rId35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4" autoAdjust="0"/>
    <p:restoredTop sz="94660"/>
  </p:normalViewPr>
  <p:slideViewPr>
    <p:cSldViewPr snapToGrid="0">
      <p:cViewPr varScale="1">
        <p:scale>
          <a:sx n="84" d="100"/>
          <a:sy n="84" d="100"/>
        </p:scale>
        <p:origin x="110" y="8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C4627-F016-40FD-8A16-599C22E8BA45}" type="datetimeFigureOut">
              <a:rPr kumimoji="1" lang="ja-JP" altLang="en-US" smtClean="0"/>
              <a:t>2019/1/31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5E4928-3DF9-4F94-82A4-801D8C1DC2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14510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E094A-FFA2-4C55-A640-FBE6A6DE5C9B}" type="datetimeFigureOut">
              <a:rPr kumimoji="1" lang="ja-JP" altLang="en-US" smtClean="0"/>
              <a:t>2019/1/31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0DF26-677A-4B62-8FC7-DC423EF33C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832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0DF26-677A-4B62-8FC7-DC423EF33C4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6782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0DF26-677A-4B62-8FC7-DC423EF33C4B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5422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0DF26-677A-4B62-8FC7-DC423EF33C4B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2265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0DF26-677A-4B62-8FC7-DC423EF33C4B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5234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0DF26-677A-4B62-8FC7-DC423EF33C4B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3520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0DF26-677A-4B62-8FC7-DC423EF33C4B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7292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0DF26-677A-4B62-8FC7-DC423EF33C4B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5842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0DF26-677A-4B62-8FC7-DC423EF33C4B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7391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0DF26-677A-4B62-8FC7-DC423EF33C4B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36363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0DF26-677A-4B62-8FC7-DC423EF33C4B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4807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0DF26-677A-4B62-8FC7-DC423EF33C4B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4230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0DF26-677A-4B62-8FC7-DC423EF33C4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207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0DF26-677A-4B62-8FC7-DC423EF33C4B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7453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0DF26-677A-4B62-8FC7-DC423EF33C4B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0306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0DF26-677A-4B62-8FC7-DC423EF33C4B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99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0DF26-677A-4B62-8FC7-DC423EF33C4B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1106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0DF26-677A-4B62-8FC7-DC423EF33C4B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4693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0DF26-677A-4B62-8FC7-DC423EF33C4B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2394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0DF26-677A-4B62-8FC7-DC423EF33C4B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59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185738"/>
            <a:ext cx="109728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631221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1/31/2019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kumimoji="1" lang="en-US" altLang="ja-JP" dirty="0">
                <a:solidFill>
                  <a:srgbClr val="002060"/>
                </a:solidFill>
              </a:rPr>
              <a:t>2016</a:t>
            </a:r>
            <a:r>
              <a:rPr kumimoji="1" lang="ja-JP" altLang="en-US" dirty="0">
                <a:solidFill>
                  <a:srgbClr val="002060"/>
                </a:solidFill>
              </a:rPr>
              <a:t>年度拡大防災会議</a:t>
            </a:r>
            <a:br>
              <a:rPr kumimoji="1" lang="ja-JP" altLang="en-US" dirty="0"/>
            </a:br>
            <a:r>
              <a:rPr lang="ja-JP" altLang="en-US" sz="3200" dirty="0">
                <a:solidFill>
                  <a:srgbClr val="7030A0"/>
                </a:solidFill>
              </a:rPr>
              <a:t>防 災対策委員会</a:t>
            </a:r>
            <a:endParaRPr kumimoji="1" lang="ja-JP" altLang="en-US" sz="3200" dirty="0">
              <a:solidFill>
                <a:srgbClr val="7030A0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/>
              <a:t>大阪市住之江区新北島ファミリートーク新北島管理組合法人</a:t>
            </a:r>
          </a:p>
        </p:txBody>
      </p:sp>
    </p:spTree>
    <p:extLst>
      <p:ext uri="{BB962C8B-B14F-4D97-AF65-F5344CB8AC3E}">
        <p14:creationId xmlns:p14="http://schemas.microsoft.com/office/powerpoint/2010/main" val="1575370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防災とマンションの活動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考えなければならないこと</a:t>
            </a:r>
          </a:p>
          <a:p>
            <a:pPr marL="0" indent="0">
              <a:buNone/>
            </a:pPr>
            <a:r>
              <a:rPr lang="ja-JP" altLang="en-US" dirty="0"/>
              <a:t>　　・災害想定とは</a:t>
            </a:r>
          </a:p>
          <a:p>
            <a:pPr marL="0" indent="0">
              <a:buNone/>
            </a:pPr>
            <a:r>
              <a:rPr lang="ja-JP" altLang="en-US" dirty="0"/>
              <a:t>　　・訓練</a:t>
            </a:r>
          </a:p>
          <a:p>
            <a:pPr marL="0" indent="0">
              <a:buNone/>
            </a:pPr>
            <a:r>
              <a:rPr lang="ja-JP" altLang="en-US" dirty="0"/>
              <a:t>　　・月間広報、ホームページ</a:t>
            </a:r>
          </a:p>
          <a:p>
            <a:r>
              <a:rPr lang="ja-JP" altLang="en-US" dirty="0"/>
              <a:t>今後の課題</a:t>
            </a:r>
          </a:p>
          <a:p>
            <a:pPr marL="0" indent="0">
              <a:buNone/>
            </a:pPr>
            <a:r>
              <a:rPr lang="ja-JP" altLang="en-US" dirty="0"/>
              <a:t>　　・被災時、情報の伝達　地域との連携</a:t>
            </a:r>
          </a:p>
          <a:p>
            <a:pPr marL="0" indent="0">
              <a:buNone/>
            </a:pPr>
            <a:r>
              <a:rPr lang="ja-JP" altLang="en-US" dirty="0"/>
              <a:t>　　・マンション（地域）の安否確認</a:t>
            </a:r>
          </a:p>
          <a:p>
            <a:r>
              <a:rPr lang="ja-JP" altLang="en-US" dirty="0"/>
              <a:t>その他</a:t>
            </a:r>
          </a:p>
          <a:p>
            <a:pPr marL="0" indent="0">
              <a:buNone/>
            </a:pPr>
            <a:r>
              <a:rPr kumimoji="1" lang="ja-JP" altLang="en-US" dirty="0"/>
              <a:t>　　・臨時総会・・・</a:t>
            </a:r>
          </a:p>
        </p:txBody>
      </p:sp>
    </p:spTree>
    <p:extLst>
      <p:ext uri="{BB962C8B-B14F-4D97-AF65-F5344CB8AC3E}">
        <p14:creationId xmlns:p14="http://schemas.microsoft.com/office/powerpoint/2010/main" val="2604540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92350" y="585788"/>
            <a:ext cx="7289800" cy="1498600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/>
              <a:t>伊勢湾台風　1959年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/>
        </p:nvSpPr>
        <p:spPr bwMode="auto">
          <a:xfrm>
            <a:off x="2042308" y="1666081"/>
            <a:ext cx="3887788" cy="446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20000"/>
              </a:spcBef>
            </a:pPr>
            <a:r>
              <a:rPr lang="ja-JP" altLang="en-US" sz="2800" dirty="0"/>
              <a:t>1959年（昭和34年）9月26日に潮岬に上陸し、中心気圧 920 mb 、最大風速 60 m/s 、</a:t>
            </a:r>
          </a:p>
          <a:p>
            <a:pPr>
              <a:spcBef>
                <a:spcPct val="20000"/>
              </a:spcBef>
            </a:pPr>
            <a:r>
              <a:rPr lang="ja-JP" altLang="en-US" sz="2800" dirty="0"/>
              <a:t>　伊勢湾台風の高潮3.45m（名古屋港）</a:t>
            </a:r>
          </a:p>
          <a:p>
            <a:pPr>
              <a:spcBef>
                <a:spcPct val="20000"/>
              </a:spcBef>
            </a:pPr>
            <a:r>
              <a:rPr lang="ja-JP" altLang="en-US" sz="2800" dirty="0"/>
              <a:t>　　3.89m日本最大</a:t>
            </a:r>
          </a:p>
          <a:p>
            <a:pPr>
              <a:spcBef>
                <a:spcPct val="20000"/>
              </a:spcBef>
            </a:pPr>
            <a:endParaRPr lang="ja-JP" altLang="en-US" sz="2800" dirty="0"/>
          </a:p>
          <a:p>
            <a:pPr>
              <a:spcBef>
                <a:spcPct val="20000"/>
              </a:spcBef>
            </a:pPr>
            <a:r>
              <a:rPr lang="ja-JP" altLang="en-US" sz="2800" dirty="0"/>
              <a:t>犠牲者5,098人</a:t>
            </a:r>
          </a:p>
        </p:txBody>
      </p:sp>
      <p:pic>
        <p:nvPicPr>
          <p:cNvPr id="20484" name="Picture 4" descr="Seawall_damage_Typhoon_Vera_195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500" y="1333501"/>
            <a:ext cx="5863812" cy="4111626"/>
          </a:xfrm>
          <a:noFill/>
        </p:spPr>
      </p:pic>
      <p:sp>
        <p:nvSpPr>
          <p:cNvPr id="2" name="テキスト ボックス 1"/>
          <p:cNvSpPr txBox="1"/>
          <p:nvPr/>
        </p:nvSpPr>
        <p:spPr>
          <a:xfrm>
            <a:off x="6413500" y="5905500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完成して間もない防波堤</a:t>
            </a:r>
          </a:p>
        </p:txBody>
      </p:sp>
    </p:spTree>
    <p:extLst>
      <p:ext uri="{BB962C8B-B14F-4D97-AF65-F5344CB8AC3E}">
        <p14:creationId xmlns:p14="http://schemas.microsoft.com/office/powerpoint/2010/main" val="3959566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2292350" y="188914"/>
            <a:ext cx="7289800" cy="1368425"/>
          </a:xfrm>
        </p:spPr>
        <p:txBody>
          <a:bodyPr/>
          <a:lstStyle/>
          <a:p>
            <a:pPr>
              <a:defRPr/>
            </a:pPr>
            <a:br>
              <a:rPr lang="ja-JP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ja-JP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1999</a:t>
            </a:r>
            <a:r>
              <a:rPr lang="ja-JP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年台風</a:t>
            </a:r>
            <a:r>
              <a:rPr lang="en-US" altLang="ja-JP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18</a:t>
            </a:r>
            <a:r>
              <a:rPr lang="ja-JP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号で破壊された山口宇部空港護岸</a:t>
            </a:r>
          </a:p>
        </p:txBody>
      </p:sp>
      <p:pic>
        <p:nvPicPr>
          <p:cNvPr id="12291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7589" y="1085850"/>
            <a:ext cx="7488237" cy="5772150"/>
          </a:xfrm>
        </p:spPr>
      </p:pic>
    </p:spTree>
    <p:extLst>
      <p:ext uri="{BB962C8B-B14F-4D97-AF65-F5344CB8AC3E}">
        <p14:creationId xmlns:p14="http://schemas.microsoft.com/office/powerpoint/2010/main" val="717947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1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8925" y="44450"/>
            <a:ext cx="8929688" cy="6834188"/>
          </a:xfrm>
          <a:noFill/>
        </p:spPr>
      </p:pic>
    </p:spTree>
    <p:extLst>
      <p:ext uri="{BB962C8B-B14F-4D97-AF65-F5344CB8AC3E}">
        <p14:creationId xmlns:p14="http://schemas.microsoft.com/office/powerpoint/2010/main" val="1012922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災害の想定</a:t>
            </a:r>
            <a:br>
              <a:rPr kumimoji="1" lang="ja-JP" altLang="en-US" dirty="0"/>
            </a:b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大阪府の想定</a:t>
            </a:r>
          </a:p>
          <a:p>
            <a:pPr marL="0" indent="0">
              <a:buNone/>
            </a:pPr>
            <a:r>
              <a:rPr lang="ja-JP" altLang="en-US" dirty="0"/>
              <a:t>　⇒　防潮堤を</a:t>
            </a:r>
          </a:p>
          <a:p>
            <a:pPr marL="0" indent="0">
              <a:buNone/>
            </a:pPr>
            <a:r>
              <a:rPr lang="ja-JP" altLang="en-US" dirty="0"/>
              <a:t>　　こえない　！</a:t>
            </a:r>
          </a:p>
          <a:p>
            <a:r>
              <a:rPr lang="ja-JP" altLang="en-US" b="1" dirty="0">
                <a:solidFill>
                  <a:srgbClr val="FF0000"/>
                </a:solidFill>
              </a:rPr>
              <a:t>最大津波 </a:t>
            </a:r>
            <a:r>
              <a:rPr lang="en-US" altLang="ja-JP" b="1" dirty="0">
                <a:solidFill>
                  <a:srgbClr val="FF0000"/>
                </a:solidFill>
              </a:rPr>
              <a:t>3.4m</a:t>
            </a:r>
            <a:endParaRPr kumimoji="1" lang="ja-JP" altLang="en-US" b="1" dirty="0">
              <a:solidFill>
                <a:srgbClr val="FF0000"/>
              </a:solidFill>
            </a:endParaRPr>
          </a:p>
          <a:p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/>
          <a:stretch/>
        </p:blipFill>
        <p:spPr>
          <a:xfrm>
            <a:off x="4686300" y="1180462"/>
            <a:ext cx="7505700" cy="5664838"/>
          </a:xfrm>
          <a:prstGeom prst="rect">
            <a:avLst/>
          </a:prstGeom>
        </p:spPr>
      </p:pic>
      <p:sp>
        <p:nvSpPr>
          <p:cNvPr id="6" name="円/楕円 5"/>
          <p:cNvSpPr/>
          <p:nvPr/>
        </p:nvSpPr>
        <p:spPr>
          <a:xfrm>
            <a:off x="4406900" y="3797300"/>
            <a:ext cx="3314700" cy="7493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9151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>
            <a:fillRect/>
          </a:stretch>
        </p:blipFill>
        <p:spPr bwMode="auto">
          <a:xfrm>
            <a:off x="1533525" y="0"/>
            <a:ext cx="660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円/楕円 1"/>
          <p:cNvSpPr/>
          <p:nvPr/>
        </p:nvSpPr>
        <p:spPr>
          <a:xfrm>
            <a:off x="4635500" y="6210300"/>
            <a:ext cx="2843213" cy="6477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139113" y="1790700"/>
            <a:ext cx="37753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</a:rPr>
              <a:t>深さ２０ｍの関西空港</a:t>
            </a:r>
          </a:p>
          <a:p>
            <a:r>
              <a:rPr kumimoji="1" lang="ja-JP" altLang="en-US" sz="2800" dirty="0">
                <a:solidFill>
                  <a:srgbClr val="FF0000"/>
                </a:solidFill>
              </a:rPr>
              <a:t>で津波想定 ３</a:t>
            </a:r>
            <a:r>
              <a:rPr kumimoji="1" lang="en-US" altLang="ja-JP" sz="2800" dirty="0">
                <a:solidFill>
                  <a:srgbClr val="FF0000"/>
                </a:solidFill>
              </a:rPr>
              <a:t>.</a:t>
            </a:r>
            <a:r>
              <a:rPr kumimoji="1" lang="ja-JP" altLang="en-US" sz="2800" dirty="0">
                <a:solidFill>
                  <a:srgbClr val="FF0000"/>
                </a:solidFill>
              </a:rPr>
              <a:t>４ｍ</a:t>
            </a:r>
          </a:p>
        </p:txBody>
      </p:sp>
    </p:spTree>
    <p:extLst>
      <p:ext uri="{BB962C8B-B14F-4D97-AF65-F5344CB8AC3E}">
        <p14:creationId xmlns:p14="http://schemas.microsoft.com/office/powerpoint/2010/main" val="598542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9" y="0"/>
            <a:ext cx="9077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770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KIX</a:t>
            </a:r>
            <a:r>
              <a:rPr kumimoji="1" lang="ja-JP" altLang="en-US" dirty="0"/>
              <a:t>が採用した津波高（大阪湾水深</a:t>
            </a:r>
            <a:r>
              <a:rPr kumimoji="1" lang="en-US" altLang="ja-JP" dirty="0"/>
              <a:t>20m</a:t>
            </a:r>
            <a:r>
              <a:rPr kumimoji="1" lang="ja-JP" altLang="en-US" dirty="0"/>
              <a:t>）</a:t>
            </a:r>
            <a:r>
              <a:rPr kumimoji="1" lang="en-US" altLang="ja-JP" dirty="0"/>
              <a:t>3.4</a:t>
            </a:r>
            <a:r>
              <a:rPr kumimoji="1" lang="ja-JP" altLang="en-US" dirty="0"/>
              <a:t>ｍ</a:t>
            </a:r>
            <a:br>
              <a:rPr kumimoji="1" lang="ja-JP" altLang="en-US" dirty="0"/>
            </a:br>
            <a:r>
              <a:rPr kumimoji="1" lang="ja-JP" altLang="en-US" dirty="0"/>
              <a:t>＝ 大阪府の予測　</a:t>
            </a:r>
            <a:r>
              <a:rPr lang="en-US" altLang="ja-JP" dirty="0"/>
              <a:t>3.4</a:t>
            </a:r>
            <a:r>
              <a:rPr lang="ja-JP" altLang="en-US" dirty="0"/>
              <a:t>ｍ　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気象庁の開設ＨＰ通りなら　特に淀川・大和川</a:t>
            </a:r>
          </a:p>
          <a:p>
            <a:r>
              <a:rPr kumimoji="1" lang="ja-JP" altLang="en-US" dirty="0"/>
              <a:t>ＫＩＸ（水深２０ｍ）の津波高の２</a:t>
            </a:r>
            <a:r>
              <a:rPr kumimoji="1" lang="en-US" altLang="ja-JP" dirty="0"/>
              <a:t>.</a:t>
            </a:r>
            <a:r>
              <a:rPr kumimoji="1" lang="ja-JP" altLang="en-US" dirty="0"/>
              <a:t>１倍　３</a:t>
            </a:r>
            <a:r>
              <a:rPr kumimoji="1" lang="en-US" altLang="ja-JP" dirty="0"/>
              <a:t>.</a:t>
            </a:r>
            <a:r>
              <a:rPr kumimoji="1" lang="ja-JP" altLang="en-US" dirty="0"/>
              <a:t>４ｍ</a:t>
            </a:r>
            <a:r>
              <a:rPr kumimoji="1" lang="en-US" altLang="ja-JP" dirty="0"/>
              <a:t>×</a:t>
            </a:r>
            <a:r>
              <a:rPr lang="ja-JP" altLang="en-US" dirty="0"/>
              <a:t> ２</a:t>
            </a:r>
            <a:r>
              <a:rPr lang="en-US" altLang="ja-JP" dirty="0"/>
              <a:t>.</a:t>
            </a:r>
            <a:r>
              <a:rPr lang="ja-JP" altLang="en-US" dirty="0"/>
              <a:t>１倍　＋２</a:t>
            </a:r>
            <a:r>
              <a:rPr lang="en-US" altLang="ja-JP" dirty="0"/>
              <a:t>.</a:t>
            </a:r>
            <a:r>
              <a:rPr lang="ja-JP" altLang="en-US" dirty="0"/>
              <a:t>２ｍ（満潮）</a:t>
            </a:r>
          </a:p>
          <a:p>
            <a:pPr marL="0" indent="0">
              <a:buNone/>
            </a:pPr>
            <a:r>
              <a:rPr lang="ja-JP" altLang="en-US" dirty="0"/>
              <a:t>　　　　　　　　　　　　　　　　　　　　＝　９</a:t>
            </a:r>
            <a:r>
              <a:rPr lang="en-US" altLang="ja-JP" dirty="0"/>
              <a:t>.</a:t>
            </a:r>
            <a:r>
              <a:rPr lang="ja-JP" altLang="en-US" dirty="0"/>
              <a:t>３ｍ</a:t>
            </a:r>
          </a:p>
          <a:p>
            <a:r>
              <a:rPr lang="ja-JP" altLang="en-US" dirty="0"/>
              <a:t>水深１０ｍの津波高がその速さのまま進んだら　３</a:t>
            </a:r>
            <a:r>
              <a:rPr lang="en-US" altLang="ja-JP" dirty="0"/>
              <a:t>.</a:t>
            </a:r>
            <a:r>
              <a:rPr lang="ja-JP" altLang="en-US" dirty="0"/>
              <a:t>４</a:t>
            </a:r>
            <a:r>
              <a:rPr lang="en-US" altLang="ja-JP" dirty="0"/>
              <a:t>×</a:t>
            </a:r>
            <a:r>
              <a:rPr lang="ja-JP" altLang="en-US" dirty="0"/>
              <a:t>１</a:t>
            </a:r>
            <a:r>
              <a:rPr lang="en-US" altLang="ja-JP" dirty="0"/>
              <a:t>.</a:t>
            </a:r>
            <a:r>
              <a:rPr lang="ja-JP" altLang="en-US" dirty="0"/>
              <a:t>２＋２</a:t>
            </a:r>
            <a:r>
              <a:rPr lang="en-US" altLang="ja-JP" dirty="0"/>
              <a:t>.</a:t>
            </a:r>
            <a:r>
              <a:rPr lang="ja-JP" altLang="en-US" dirty="0"/>
              <a:t>２＝６</a:t>
            </a:r>
            <a:r>
              <a:rPr lang="en-US" altLang="ja-JP" dirty="0"/>
              <a:t>.</a:t>
            </a:r>
            <a:r>
              <a:rPr lang="ja-JP" altLang="en-US" dirty="0"/>
              <a:t>２ｍ</a:t>
            </a:r>
          </a:p>
          <a:p>
            <a:r>
              <a:rPr lang="ja-JP" altLang="en-US" dirty="0"/>
              <a:t>この間を取っても（根拠なく）７</a:t>
            </a:r>
            <a:r>
              <a:rPr lang="en-US" altLang="ja-JP" dirty="0"/>
              <a:t>.</a:t>
            </a:r>
            <a:r>
              <a:rPr lang="ja-JP" altLang="en-US" dirty="0"/>
              <a:t>７ｍになってしまう。</a:t>
            </a:r>
          </a:p>
          <a:p>
            <a:r>
              <a:rPr kumimoji="1" lang="ja-JP" altLang="en-US" dirty="0"/>
              <a:t>もう一つ、巨大津波の場合、一波が１時間を超え、それが前回で５波以上</a:t>
            </a:r>
          </a:p>
          <a:p>
            <a:pPr marL="0" indent="0">
              <a:buNone/>
            </a:pPr>
            <a:r>
              <a:rPr lang="ja-JP" altLang="en-US" dirty="0"/>
              <a:t>　　すると、軽く６時間をこえて、必ず満潮と重なる。満潮を別扱いするのは、</a:t>
            </a:r>
          </a:p>
          <a:p>
            <a:pPr marL="0" indent="0">
              <a:buNone/>
            </a:pPr>
            <a:r>
              <a:rPr kumimoji="1" lang="ja-JP" altLang="en-US" dirty="0"/>
              <a:t>　　理解に苦しい点だ。</a:t>
            </a:r>
          </a:p>
        </p:txBody>
      </p:sp>
    </p:spTree>
    <p:extLst>
      <p:ext uri="{BB962C8B-B14F-4D97-AF65-F5344CB8AC3E}">
        <p14:creationId xmlns:p14="http://schemas.microsoft.com/office/powerpoint/2010/main" val="3112131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元々　想定しても意味のない　災害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「堤防が守ってくれる」を信じて、防災訓練　？？　これは、逆だ</a:t>
            </a:r>
          </a:p>
          <a:p>
            <a:r>
              <a:rPr lang="ja-JP" altLang="en-US" sz="2800" dirty="0"/>
              <a:t>堤防を乗り越えられる時に、対応した防災訓練</a:t>
            </a:r>
          </a:p>
          <a:p>
            <a:r>
              <a:rPr kumimoji="1" lang="ja-JP" altLang="en-US" dirty="0"/>
              <a:t>防潮鉄扉は、最初から２ｍの水が限界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7" t="8334" r="417" b="39073"/>
          <a:stretch/>
        </p:blipFill>
        <p:spPr>
          <a:xfrm>
            <a:off x="3060700" y="3527346"/>
            <a:ext cx="8443912" cy="333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5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6396" y="1383964"/>
            <a:ext cx="8911687" cy="1280890"/>
          </a:xfrm>
        </p:spPr>
        <p:txBody>
          <a:bodyPr/>
          <a:lstStyle/>
          <a:p>
            <a:r>
              <a:rPr lang="ja-JP" altLang="en-US" dirty="0"/>
              <a:t>サルベージ捜索班</a:t>
            </a:r>
            <a:br>
              <a:rPr lang="ja-JP" altLang="en-US" dirty="0"/>
            </a:br>
            <a:r>
              <a:rPr lang="ja-JP" altLang="en-US" dirty="0"/>
              <a:t>本部メールシステム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883" y="0"/>
            <a:ext cx="7433117" cy="6862466"/>
          </a:xfrm>
        </p:spPr>
      </p:pic>
    </p:spTree>
    <p:extLst>
      <p:ext uri="{BB962C8B-B14F-4D97-AF65-F5344CB8AC3E}">
        <p14:creationId xmlns:p14="http://schemas.microsoft.com/office/powerpoint/2010/main" val="3711722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インテリジェント 掲示板</a:t>
            </a: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08" b="1"/>
          <a:stretch/>
        </p:blipFill>
        <p:spPr>
          <a:xfrm>
            <a:off x="1822023" y="1905000"/>
            <a:ext cx="8736898" cy="4533900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7848600" y="3001224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FF00"/>
                </a:solidFill>
              </a:rPr>
              <a:t>ＡＥＤ使い方ビデオ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501551" y="4590923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FF00"/>
                </a:solidFill>
              </a:rPr>
              <a:t>月間広報誌「だんらん」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93025" y="5600700"/>
            <a:ext cx="5955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通常の掲示板　　　　　　　　インテリジェント掲示板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217422" y="4165661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FF00"/>
                </a:solidFill>
              </a:rPr>
              <a:t>天気　ニュース</a:t>
            </a:r>
          </a:p>
        </p:txBody>
      </p:sp>
    </p:spTree>
    <p:extLst>
      <p:ext uri="{BB962C8B-B14F-4D97-AF65-F5344CB8AC3E}">
        <p14:creationId xmlns:p14="http://schemas.microsoft.com/office/powerpoint/2010/main" val="269718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6396" y="1383964"/>
            <a:ext cx="8911687" cy="1280890"/>
          </a:xfrm>
        </p:spPr>
        <p:txBody>
          <a:bodyPr/>
          <a:lstStyle/>
          <a:p>
            <a:r>
              <a:rPr lang="ja-JP" altLang="en-US" dirty="0"/>
              <a:t>サルベージ捜索班</a:t>
            </a:r>
            <a:br>
              <a:rPr lang="ja-JP" altLang="en-US" dirty="0"/>
            </a:br>
            <a:r>
              <a:rPr lang="ja-JP" altLang="en-US" dirty="0"/>
              <a:t>本部メールシステム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752" y="-1"/>
            <a:ext cx="3872248" cy="4058731"/>
          </a:xfr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87" y="2562896"/>
            <a:ext cx="7294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24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hape 13"/>
          <p:cNvSpPr>
            <a:spLocks noChangeArrowheads="1"/>
          </p:cNvSpPr>
          <p:nvPr/>
        </p:nvSpPr>
        <p:spPr bwMode="auto">
          <a:xfrm>
            <a:off x="1895475" y="3949801"/>
            <a:ext cx="8401050" cy="372863"/>
          </a:xfrm>
          <a:prstGeom prst="roundRect">
            <a:avLst>
              <a:gd name="adj" fmla="val 2968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>
            <a:spAutoFit/>
          </a:bodyPr>
          <a:lstStyle/>
          <a:p>
            <a:endParaRPr lang="ja-JP" altLang="ja-JP"/>
          </a:p>
        </p:txBody>
      </p:sp>
      <p:sp>
        <p:nvSpPr>
          <p:cNvPr id="8195" name="Shape 14"/>
          <p:cNvSpPr>
            <a:spLocks noChangeArrowheads="1" noChangeShapeType="1"/>
          </p:cNvSpPr>
          <p:nvPr/>
        </p:nvSpPr>
        <p:spPr bwMode="auto">
          <a:xfrm rot="10800000" flipH="1">
            <a:off x="1895475" y="1"/>
            <a:ext cx="8401050" cy="14001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/>
            <a:endParaRPr lang="ja-JP" altLang="en-US" sz="3600">
              <a:solidFill>
                <a:srgbClr val="FFFFFF"/>
              </a:solidFill>
              <a:latin typeface="退邐㸨捺뽺挐㪠捺х插睮揔깸挡ք插ࡍ插ᤅ挔ࢪ插࣒插쮮搎졤挧ࣽ插ळ"/>
            </a:endParaRPr>
          </a:p>
        </p:txBody>
      </p:sp>
      <p:sp>
        <p:nvSpPr>
          <p:cNvPr id="8196" name="Shape 95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71450"/>
            <a:ext cx="8229600" cy="107721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SzPct val="30000"/>
            </a:pPr>
            <a:r>
              <a:rPr lang="zh-CN" altLang="ja-JP" sz="3200">
                <a:solidFill>
                  <a:srgbClr val="800000"/>
                </a:solidFill>
                <a:ea typeface="SimSun" panose="02010600030101010101" pitchFamily="2" charset="-122"/>
              </a:rPr>
              <a:t>ファミトー　防災名簿</a:t>
            </a:r>
            <a:br>
              <a:rPr lang="zh-CN" altLang="ja-JP" sz="3200">
                <a:solidFill>
                  <a:srgbClr val="800000"/>
                </a:solidFill>
                <a:ea typeface="SimSun" panose="02010600030101010101" pitchFamily="2" charset="-122"/>
              </a:rPr>
            </a:br>
            <a:r>
              <a:rPr lang="zh-CN" altLang="ja-JP" sz="3200">
                <a:solidFill>
                  <a:srgbClr val="800000"/>
                </a:solidFill>
                <a:ea typeface="SimSun" panose="02010600030101010101" pitchFamily="2" charset="-122"/>
              </a:rPr>
              <a:t>      管理組合と防災対策</a:t>
            </a:r>
            <a:endParaRPr lang="zh-CN" altLang="ja-JP" sz="3200">
              <a:ea typeface="SimSun" panose="02010600030101010101" pitchFamily="2" charset="-122"/>
            </a:endParaRPr>
          </a:p>
        </p:txBody>
      </p:sp>
      <p:sp>
        <p:nvSpPr>
          <p:cNvPr id="8197" name="Shape 96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81200" y="1600200"/>
            <a:ext cx="8229600" cy="46163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25" tIns="91425" rIns="91425" bIns="91425" rtlCol="0">
            <a:spAutoFit/>
          </a:bodyPr>
          <a:lstStyle/>
          <a:p>
            <a:endParaRPr lang="ja-JP" altLang="ja-JP"/>
          </a:p>
        </p:txBody>
      </p:sp>
      <p:sp>
        <p:nvSpPr>
          <p:cNvPr id="8198" name="Shape 97"/>
          <p:cNvSpPr>
            <a:spLocks noChangeArrowheads="1"/>
          </p:cNvSpPr>
          <p:nvPr/>
        </p:nvSpPr>
        <p:spPr bwMode="auto">
          <a:xfrm>
            <a:off x="2811464" y="1600200"/>
            <a:ext cx="6237287" cy="50927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35372494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13"/>
          <p:cNvSpPr>
            <a:spLocks noChangeArrowheads="1"/>
          </p:cNvSpPr>
          <p:nvPr/>
        </p:nvSpPr>
        <p:spPr bwMode="auto">
          <a:xfrm>
            <a:off x="1895475" y="3949801"/>
            <a:ext cx="8401050" cy="372863"/>
          </a:xfrm>
          <a:prstGeom prst="roundRect">
            <a:avLst>
              <a:gd name="adj" fmla="val 2968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>
            <a:spAutoFit/>
          </a:bodyPr>
          <a:lstStyle/>
          <a:p>
            <a:endParaRPr lang="ja-JP" altLang="ja-JP"/>
          </a:p>
        </p:txBody>
      </p:sp>
      <p:sp>
        <p:nvSpPr>
          <p:cNvPr id="9219" name="Shape 14"/>
          <p:cNvSpPr>
            <a:spLocks noChangeArrowheads="1" noChangeShapeType="1"/>
          </p:cNvSpPr>
          <p:nvPr/>
        </p:nvSpPr>
        <p:spPr bwMode="auto">
          <a:xfrm rot="10800000" flipH="1">
            <a:off x="1895475" y="1"/>
            <a:ext cx="8401050" cy="14001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/>
            <a:endParaRPr lang="ja-JP" altLang="en-US" sz="3600">
              <a:solidFill>
                <a:srgbClr val="FFFFFF"/>
              </a:solidFill>
              <a:latin typeface="退邐㸨捺뽺挐㪠捺х插睮揔깸挡ք插ࡍ插ᤅ挔ࢪ插࣒插쮮搎졤挧ࣽ插ळ"/>
            </a:endParaRPr>
          </a:p>
        </p:txBody>
      </p:sp>
      <p:sp>
        <p:nvSpPr>
          <p:cNvPr id="9220" name="Shape 10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71450"/>
            <a:ext cx="8229600" cy="107721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ja-JP" sz="3200">
                <a:solidFill>
                  <a:srgbClr val="800000"/>
                </a:solidFill>
                <a:ea typeface="SimSun" panose="02010600030101010101" pitchFamily="2" charset="-122"/>
              </a:rPr>
              <a:t>ファミトー　防災名簿</a:t>
            </a:r>
            <a:br>
              <a:rPr lang="zh-CN" altLang="ja-JP" sz="3200">
                <a:solidFill>
                  <a:srgbClr val="800000"/>
                </a:solidFill>
                <a:ea typeface="SimSun" panose="02010600030101010101" pitchFamily="2" charset="-122"/>
              </a:rPr>
            </a:br>
            <a:r>
              <a:rPr lang="zh-CN" altLang="ja-JP" sz="3200">
                <a:solidFill>
                  <a:srgbClr val="800000"/>
                </a:solidFill>
                <a:ea typeface="SimSun" panose="02010600030101010101" pitchFamily="2" charset="-122"/>
              </a:rPr>
              <a:t>      管理組合と防災対策</a:t>
            </a:r>
            <a:endParaRPr lang="zh-CN" altLang="ja-JP" sz="3200">
              <a:ea typeface="SimSun" panose="02010600030101010101" pitchFamily="2" charset="-122"/>
            </a:endParaRPr>
          </a:p>
        </p:txBody>
      </p:sp>
      <p:sp>
        <p:nvSpPr>
          <p:cNvPr id="9221" name="Shape 10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81200" y="1600200"/>
            <a:ext cx="8229600" cy="46163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25" tIns="91425" rIns="91425" bIns="91425" rtlCol="0">
            <a:spAutoFit/>
          </a:bodyPr>
          <a:lstStyle/>
          <a:p>
            <a:endParaRPr lang="ja-JP" altLang="ja-JP"/>
          </a:p>
        </p:txBody>
      </p:sp>
      <p:sp>
        <p:nvSpPr>
          <p:cNvPr id="9222" name="Shape 104"/>
          <p:cNvSpPr>
            <a:spLocks noChangeArrowheads="1"/>
          </p:cNvSpPr>
          <p:nvPr/>
        </p:nvSpPr>
        <p:spPr bwMode="auto">
          <a:xfrm>
            <a:off x="7204076" y="84138"/>
            <a:ext cx="3006725" cy="185261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223" name="Shape 105"/>
          <p:cNvSpPr>
            <a:spLocks noChangeArrowheads="1"/>
          </p:cNvSpPr>
          <p:nvPr/>
        </p:nvSpPr>
        <p:spPr bwMode="auto">
          <a:xfrm>
            <a:off x="5978526" y="1936751"/>
            <a:ext cx="4232275" cy="603726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224" name="Shape 106"/>
          <p:cNvSpPr>
            <a:spLocks noChangeArrowheads="1"/>
          </p:cNvSpPr>
          <p:nvPr/>
        </p:nvSpPr>
        <p:spPr bwMode="auto">
          <a:xfrm>
            <a:off x="1981201" y="1600201"/>
            <a:ext cx="3940175" cy="559911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2474663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Shape 14"/>
          <p:cNvSpPr>
            <a:spLocks noChangeArrowheads="1" noChangeShapeType="1"/>
          </p:cNvSpPr>
          <p:nvPr/>
        </p:nvSpPr>
        <p:spPr bwMode="auto">
          <a:xfrm rot="10800000" flipH="1">
            <a:off x="1895475" y="1"/>
            <a:ext cx="8401050" cy="14001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/>
            <a:endParaRPr lang="ja-JP" altLang="en-US" sz="3600">
              <a:solidFill>
                <a:srgbClr val="FFFFFF"/>
              </a:solidFill>
              <a:latin typeface="退邐㸨捺뽺挐㪠捺х插睮揔깸挡ք插ࡍ插ᤅ挔ࢪ插࣒插쮮搎졤挧ࣽ插ळ"/>
            </a:endParaRPr>
          </a:p>
        </p:txBody>
      </p:sp>
      <p:sp>
        <p:nvSpPr>
          <p:cNvPr id="13316" name="Shape 131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558414"/>
            <a:ext cx="8229600" cy="58477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SzPct val="30000"/>
            </a:pPr>
            <a:r>
              <a:rPr lang="ja-JP" altLang="en-US" sz="3200" dirty="0">
                <a:solidFill>
                  <a:srgbClr val="800000"/>
                </a:solidFill>
                <a:ea typeface="SimSun" panose="02010600030101010101" pitchFamily="2" charset="-122"/>
              </a:rPr>
              <a:t>安否確認シート　「無事です」</a:t>
            </a:r>
            <a:endParaRPr lang="zh-CN" altLang="ja-JP" sz="3200" dirty="0">
              <a:ea typeface="SimSun" panose="02010600030101010101" pitchFamily="2" charset="-122"/>
            </a:endParaRPr>
          </a:p>
        </p:txBody>
      </p:sp>
      <p:sp>
        <p:nvSpPr>
          <p:cNvPr id="13317" name="Shape 13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81200" y="1600200"/>
            <a:ext cx="8229600" cy="235240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25" tIns="91425" rIns="91425" bIns="91425" rtlCol="0">
            <a:spAutoFit/>
          </a:bodyPr>
          <a:lstStyle/>
          <a:p>
            <a:pPr>
              <a:lnSpc>
                <a:spcPct val="115000"/>
              </a:lnSpc>
            </a:pPr>
            <a:r>
              <a:rPr lang="zh-CN" altLang="ja-JP" sz="3600" dirty="0">
                <a:ea typeface="SimSun" panose="02010600030101010101" pitchFamily="2" charset="-122"/>
              </a:rPr>
              <a:t>・</a:t>
            </a:r>
            <a:r>
              <a:rPr lang="zh-CN" altLang="ja-JP" sz="3600" dirty="0">
                <a:solidFill>
                  <a:srgbClr val="0000FF"/>
                </a:solidFill>
                <a:ea typeface="SimSun" panose="02010600030101010101" pitchFamily="2" charset="-122"/>
              </a:rPr>
              <a:t>住之江４階以上</a:t>
            </a:r>
            <a:r>
              <a:rPr lang="ja-JP" altLang="en-US" sz="3600" dirty="0">
                <a:solidFill>
                  <a:srgbClr val="0000FF"/>
                </a:solidFill>
                <a:ea typeface="SimSun" panose="02010600030101010101" pitchFamily="2" charset="-122"/>
              </a:rPr>
              <a:t>避難</a:t>
            </a:r>
            <a:r>
              <a:rPr lang="zh-CN" altLang="ja-JP" sz="3600" dirty="0">
                <a:ea typeface="SimSun" panose="02010600030101010101" pitchFamily="2" charset="-122"/>
              </a:rPr>
              <a:t>　　　　</a:t>
            </a:r>
            <a:endParaRPr lang="zh-CN" altLang="ja-JP" sz="3600" dirty="0">
              <a:solidFill>
                <a:srgbClr val="0000FF"/>
              </a:solidFill>
              <a:ea typeface="SimSun" panose="02010600030101010101" pitchFamily="2" charset="-122"/>
            </a:endParaRPr>
          </a:p>
          <a:p>
            <a:pPr>
              <a:lnSpc>
                <a:spcPct val="115000"/>
              </a:lnSpc>
            </a:pPr>
            <a:r>
              <a:rPr lang="zh-CN" altLang="ja-JP" sz="3600" dirty="0">
                <a:ea typeface="SimSun" panose="02010600030101010101" pitchFamily="2" charset="-122"/>
              </a:rPr>
              <a:t>・安否確認シート</a:t>
            </a:r>
          </a:p>
          <a:p>
            <a:pPr>
              <a:lnSpc>
                <a:spcPct val="115000"/>
              </a:lnSpc>
            </a:pPr>
            <a:r>
              <a:rPr lang="zh-CN" altLang="ja-JP" sz="3600" dirty="0">
                <a:ea typeface="SimSun" panose="02010600030101010101" pitchFamily="2" charset="-122"/>
              </a:rPr>
              <a:t>・防災名簿</a:t>
            </a:r>
          </a:p>
        </p:txBody>
      </p:sp>
      <p:sp>
        <p:nvSpPr>
          <p:cNvPr id="13318" name="Shape 133"/>
          <p:cNvSpPr>
            <a:spLocks noChangeArrowheads="1"/>
          </p:cNvSpPr>
          <p:nvPr/>
        </p:nvSpPr>
        <p:spPr bwMode="auto">
          <a:xfrm>
            <a:off x="7169383" y="1929448"/>
            <a:ext cx="5181600" cy="492855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59605855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13"/>
          <p:cNvSpPr>
            <a:spLocks noChangeArrowheads="1"/>
          </p:cNvSpPr>
          <p:nvPr/>
        </p:nvSpPr>
        <p:spPr bwMode="auto">
          <a:xfrm>
            <a:off x="1895475" y="3949801"/>
            <a:ext cx="8401050" cy="372863"/>
          </a:xfrm>
          <a:prstGeom prst="roundRect">
            <a:avLst>
              <a:gd name="adj" fmla="val 2968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>
            <a:spAutoFit/>
          </a:bodyPr>
          <a:lstStyle/>
          <a:p>
            <a:endParaRPr lang="ja-JP" altLang="ja-JP"/>
          </a:p>
        </p:txBody>
      </p:sp>
      <p:sp>
        <p:nvSpPr>
          <p:cNvPr id="10243" name="Shape 14"/>
          <p:cNvSpPr>
            <a:spLocks noChangeArrowheads="1" noChangeShapeType="1"/>
          </p:cNvSpPr>
          <p:nvPr/>
        </p:nvSpPr>
        <p:spPr bwMode="auto">
          <a:xfrm rot="10800000" flipH="1">
            <a:off x="1895475" y="1"/>
            <a:ext cx="8401050" cy="14001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/>
            <a:endParaRPr lang="ja-JP" altLang="en-US" sz="3600">
              <a:solidFill>
                <a:srgbClr val="FFFFFF"/>
              </a:solidFill>
              <a:latin typeface="退邐㸨捺뽺挐㪠捺х插睮揔깸挡ք插ࡍ插ᤅ挔ࢪ插࣒插쮮搎졤挧ࣽ插ळ"/>
            </a:endParaRPr>
          </a:p>
        </p:txBody>
      </p:sp>
      <p:sp>
        <p:nvSpPr>
          <p:cNvPr id="10244" name="Shape 111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71450"/>
            <a:ext cx="8229600" cy="107721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SzPct val="30000"/>
            </a:pPr>
            <a:r>
              <a:rPr lang="zh-CN" altLang="ja-JP" sz="3200" dirty="0">
                <a:solidFill>
                  <a:srgbClr val="800000"/>
                </a:solidFill>
                <a:ea typeface="SimSun" panose="02010600030101010101" pitchFamily="2" charset="-122"/>
              </a:rPr>
              <a:t>ファミトー ＩＴ委員会</a:t>
            </a:r>
            <a:br>
              <a:rPr lang="zh-CN" altLang="ja-JP" sz="3200" dirty="0">
                <a:solidFill>
                  <a:srgbClr val="800000"/>
                </a:solidFill>
                <a:ea typeface="SimSun" panose="02010600030101010101" pitchFamily="2" charset="-122"/>
              </a:rPr>
            </a:br>
            <a:r>
              <a:rPr lang="zh-CN" altLang="ja-JP" sz="3200" dirty="0">
                <a:solidFill>
                  <a:srgbClr val="800000"/>
                </a:solidFill>
                <a:ea typeface="SimSun" panose="02010600030101010101" pitchFamily="2" charset="-122"/>
              </a:rPr>
              <a:t>      </a:t>
            </a:r>
            <a:r>
              <a:rPr lang="ja-JP" altLang="en-US" sz="3200" dirty="0">
                <a:solidFill>
                  <a:srgbClr val="800000"/>
                </a:solidFill>
                <a:ea typeface="SimSun" panose="02010600030101010101" pitchFamily="2" charset="-122"/>
              </a:rPr>
              <a:t>災害時安否確認メール　登録 </a:t>
            </a:r>
            <a:r>
              <a:rPr lang="en-US" altLang="ja-JP" sz="3200" dirty="0">
                <a:solidFill>
                  <a:srgbClr val="800000"/>
                </a:solidFill>
                <a:ea typeface="SimSun" panose="02010600030101010101" pitchFamily="2" charset="-122"/>
              </a:rPr>
              <a:t>from </a:t>
            </a:r>
            <a:r>
              <a:rPr lang="ja-JP" altLang="en-US" sz="3200" dirty="0">
                <a:solidFill>
                  <a:srgbClr val="800000"/>
                </a:solidFill>
                <a:ea typeface="SimSun" panose="02010600030101010101" pitchFamily="2" charset="-122"/>
              </a:rPr>
              <a:t>ＨＰ</a:t>
            </a:r>
            <a:endParaRPr lang="zh-CN" altLang="ja-JP" sz="3200" dirty="0">
              <a:ea typeface="SimSun" panose="02010600030101010101" pitchFamily="2" charset="-122"/>
            </a:endParaRPr>
          </a:p>
        </p:txBody>
      </p:sp>
      <p:sp>
        <p:nvSpPr>
          <p:cNvPr id="10245" name="Shape 11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81200" y="1600200"/>
            <a:ext cx="8229600" cy="46163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25" tIns="91425" rIns="91425" bIns="91425" rtlCol="0">
            <a:spAutoFit/>
          </a:bodyPr>
          <a:lstStyle/>
          <a:p>
            <a:endParaRPr lang="ja-JP" altLang="ja-JP"/>
          </a:p>
        </p:txBody>
      </p:sp>
      <p:sp>
        <p:nvSpPr>
          <p:cNvPr id="10246" name="Shape 113"/>
          <p:cNvSpPr>
            <a:spLocks noChangeArrowheads="1"/>
          </p:cNvSpPr>
          <p:nvPr/>
        </p:nvSpPr>
        <p:spPr bwMode="auto">
          <a:xfrm>
            <a:off x="1981200" y="1600201"/>
            <a:ext cx="8250238" cy="487521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51727217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13"/>
          <p:cNvSpPr>
            <a:spLocks noChangeArrowheads="1"/>
          </p:cNvSpPr>
          <p:nvPr/>
        </p:nvSpPr>
        <p:spPr bwMode="auto">
          <a:xfrm>
            <a:off x="1895475" y="3949801"/>
            <a:ext cx="8401050" cy="372863"/>
          </a:xfrm>
          <a:prstGeom prst="roundRect">
            <a:avLst>
              <a:gd name="adj" fmla="val 2968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>
            <a:spAutoFit/>
          </a:bodyPr>
          <a:lstStyle/>
          <a:p>
            <a:endParaRPr lang="ja-JP" altLang="ja-JP"/>
          </a:p>
        </p:txBody>
      </p:sp>
      <p:sp>
        <p:nvSpPr>
          <p:cNvPr id="10243" name="Shape 14"/>
          <p:cNvSpPr>
            <a:spLocks noChangeArrowheads="1" noChangeShapeType="1"/>
          </p:cNvSpPr>
          <p:nvPr/>
        </p:nvSpPr>
        <p:spPr bwMode="auto">
          <a:xfrm rot="10800000" flipH="1">
            <a:off x="1895475" y="1"/>
            <a:ext cx="8401050" cy="14001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/>
            <a:endParaRPr lang="ja-JP" altLang="en-US" sz="3600">
              <a:solidFill>
                <a:srgbClr val="FFFFFF"/>
              </a:solidFill>
              <a:latin typeface="退邐㸨捺뽺挐㪠捺х插睮揔깸挡ք插ࡍ插ᤅ挔ࢪ插࣒插쮮搎졤挧ࣽ插ळ"/>
            </a:endParaRPr>
          </a:p>
        </p:txBody>
      </p:sp>
      <p:sp>
        <p:nvSpPr>
          <p:cNvPr id="10244" name="Shape 111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71450"/>
            <a:ext cx="8229600" cy="107721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SzPct val="30000"/>
            </a:pPr>
            <a:r>
              <a:rPr lang="zh-CN" altLang="ja-JP" sz="3200" dirty="0">
                <a:solidFill>
                  <a:srgbClr val="800000"/>
                </a:solidFill>
                <a:ea typeface="SimSun" panose="02010600030101010101" pitchFamily="2" charset="-122"/>
              </a:rPr>
              <a:t>ファミトー ＩＴ委員会</a:t>
            </a:r>
            <a:br>
              <a:rPr lang="zh-CN" altLang="ja-JP" sz="3200" dirty="0">
                <a:solidFill>
                  <a:srgbClr val="800000"/>
                </a:solidFill>
                <a:ea typeface="SimSun" panose="02010600030101010101" pitchFamily="2" charset="-122"/>
              </a:rPr>
            </a:br>
            <a:r>
              <a:rPr lang="zh-CN" altLang="ja-JP" sz="3200" dirty="0">
                <a:solidFill>
                  <a:srgbClr val="800000"/>
                </a:solidFill>
                <a:ea typeface="SimSun" panose="02010600030101010101" pitchFamily="2" charset="-122"/>
              </a:rPr>
              <a:t>      </a:t>
            </a:r>
            <a:r>
              <a:rPr lang="ja-JP" altLang="en-US" sz="3200" dirty="0">
                <a:solidFill>
                  <a:srgbClr val="800000"/>
                </a:solidFill>
                <a:ea typeface="SimSun" panose="02010600030101010101" pitchFamily="2" charset="-122"/>
              </a:rPr>
              <a:t>災害時安否確認メール　登録 </a:t>
            </a:r>
            <a:r>
              <a:rPr lang="en-US" altLang="ja-JP" sz="3200" dirty="0">
                <a:solidFill>
                  <a:srgbClr val="800000"/>
                </a:solidFill>
                <a:ea typeface="SimSun" panose="02010600030101010101" pitchFamily="2" charset="-122"/>
              </a:rPr>
              <a:t>from </a:t>
            </a:r>
            <a:r>
              <a:rPr lang="ja-JP" altLang="en-US" sz="3200" dirty="0">
                <a:solidFill>
                  <a:srgbClr val="800000"/>
                </a:solidFill>
                <a:ea typeface="SimSun" panose="02010600030101010101" pitchFamily="2" charset="-122"/>
              </a:rPr>
              <a:t>ＨＰ</a:t>
            </a:r>
            <a:endParaRPr lang="zh-CN" altLang="ja-JP" sz="3200" dirty="0">
              <a:ea typeface="SimSun" panose="02010600030101010101" pitchFamily="2" charset="-122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3581400"/>
            <a:ext cx="5842000" cy="32766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75" y="1400177"/>
            <a:ext cx="58420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28472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災害時　</a:t>
            </a:r>
            <a:br>
              <a:rPr kumimoji="1" lang="ja-JP" altLang="en-US" dirty="0"/>
            </a:br>
            <a:r>
              <a:rPr kumimoji="1" lang="ja-JP" altLang="en-US" dirty="0"/>
              <a:t>安否確認メール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06" y="1705112"/>
            <a:ext cx="8715294" cy="4863113"/>
          </a:xfrm>
          <a:prstGeom prst="rect">
            <a:avLst/>
          </a:prstGeom>
        </p:spPr>
      </p:pic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915" y="154297"/>
            <a:ext cx="2417831" cy="6703703"/>
          </a:xfrm>
        </p:spPr>
      </p:pic>
    </p:spTree>
    <p:extLst>
      <p:ext uri="{BB962C8B-B14F-4D97-AF65-F5344CB8AC3E}">
        <p14:creationId xmlns:p14="http://schemas.microsoft.com/office/powerpoint/2010/main" val="24428713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72462" y="141668"/>
            <a:ext cx="8911687" cy="1228564"/>
          </a:xfrm>
        </p:spPr>
        <p:txBody>
          <a:bodyPr/>
          <a:lstStyle/>
          <a:p>
            <a:r>
              <a:rPr kumimoji="1" lang="ja-JP" altLang="en-US" dirty="0"/>
              <a:t>ＤＩＯＳ　</a:t>
            </a:r>
            <a:r>
              <a:rPr kumimoji="1" lang="ja-JP" altLang="en-US" sz="2400" dirty="0"/>
              <a:t>住之江区　防災力向上　アクションプラン</a:t>
            </a: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13" y="729787"/>
            <a:ext cx="8907888" cy="6128213"/>
          </a:xfrm>
        </p:spPr>
      </p:pic>
    </p:spTree>
    <p:extLst>
      <p:ext uri="{BB962C8B-B14F-4D97-AF65-F5344CB8AC3E}">
        <p14:creationId xmlns:p14="http://schemas.microsoft.com/office/powerpoint/2010/main" val="3023405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72462" y="141668"/>
            <a:ext cx="8911687" cy="1228564"/>
          </a:xfrm>
        </p:spPr>
        <p:txBody>
          <a:bodyPr/>
          <a:lstStyle/>
          <a:p>
            <a:r>
              <a:rPr kumimoji="1" lang="ja-JP" altLang="en-US" dirty="0"/>
              <a:t>ＤＩＯＳ</a:t>
            </a:r>
            <a:endParaRPr kumimoji="1" lang="ja-JP" altLang="en-US" sz="24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122" y="0"/>
            <a:ext cx="6382878" cy="6951954"/>
          </a:xfrm>
        </p:spPr>
      </p:pic>
    </p:spTree>
    <p:extLst>
      <p:ext uri="{BB962C8B-B14F-4D97-AF65-F5344CB8AC3E}">
        <p14:creationId xmlns:p14="http://schemas.microsoft.com/office/powerpoint/2010/main" val="415415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72462" y="141668"/>
            <a:ext cx="8911687" cy="1228564"/>
          </a:xfrm>
        </p:spPr>
        <p:txBody>
          <a:bodyPr/>
          <a:lstStyle/>
          <a:p>
            <a:r>
              <a:rPr kumimoji="1" lang="ja-JP" altLang="en-US" dirty="0"/>
              <a:t>ＤＩＯＳ</a:t>
            </a:r>
            <a:endParaRPr kumimoji="1" lang="ja-JP" altLang="en-US" sz="24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969" y="-25910"/>
            <a:ext cx="7723031" cy="6883909"/>
          </a:xfrm>
        </p:spPr>
      </p:pic>
    </p:spTree>
    <p:extLst>
      <p:ext uri="{BB962C8B-B14F-4D97-AF65-F5344CB8AC3E}">
        <p14:creationId xmlns:p14="http://schemas.microsoft.com/office/powerpoint/2010/main" val="1913310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インテリジェント 掲示板</a:t>
            </a: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7278" y="1955007"/>
            <a:ext cx="5124450" cy="3843337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6204743" y="502920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FF00"/>
                </a:solidFill>
              </a:rPr>
              <a:t>ＡＥＤ本体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43837" y="1503676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掲示用ＰＣ本体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161172" y="2311822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サーバーにつながるＬＡＮ</a:t>
            </a:r>
          </a:p>
          <a:p>
            <a:r>
              <a:rPr kumimoji="1" lang="ja-JP" altLang="en-US" sz="2400" dirty="0"/>
              <a:t>モニターなどのケーブル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89948" y="3976555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ＰＣ冷却ファン</a:t>
            </a:r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3829050" y="2911987"/>
            <a:ext cx="1390650" cy="12218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>
            <a:stCxn id="6" idx="3"/>
          </p:cNvCxnSpPr>
          <p:nvPr/>
        </p:nvCxnSpPr>
        <p:spPr>
          <a:xfrm>
            <a:off x="3942012" y="1765286"/>
            <a:ext cx="2203234" cy="8987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 flipV="1">
            <a:off x="7543571" y="2911987"/>
            <a:ext cx="617601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864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72462" y="141668"/>
            <a:ext cx="8911687" cy="1228564"/>
          </a:xfrm>
        </p:spPr>
        <p:txBody>
          <a:bodyPr/>
          <a:lstStyle/>
          <a:p>
            <a:r>
              <a:rPr kumimoji="1" lang="ja-JP" altLang="en-US" dirty="0"/>
              <a:t>ＤＩＯＳ</a:t>
            </a:r>
            <a:endParaRPr kumimoji="1" lang="ja-JP" altLang="en-US" sz="24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53" y="-8594"/>
            <a:ext cx="9191223" cy="6866594"/>
          </a:xfrm>
        </p:spPr>
      </p:pic>
    </p:spTree>
    <p:extLst>
      <p:ext uri="{BB962C8B-B14F-4D97-AF65-F5344CB8AC3E}">
        <p14:creationId xmlns:p14="http://schemas.microsoft.com/office/powerpoint/2010/main" val="6167874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72462" y="141668"/>
            <a:ext cx="8911687" cy="1228564"/>
          </a:xfrm>
        </p:spPr>
        <p:txBody>
          <a:bodyPr/>
          <a:lstStyle/>
          <a:p>
            <a:r>
              <a:rPr kumimoji="1" lang="ja-JP" altLang="en-US" dirty="0"/>
              <a:t>ＤＩＯＳ</a:t>
            </a:r>
            <a:endParaRPr kumimoji="1" lang="ja-JP" altLang="en-US" sz="24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53" y="-8594"/>
            <a:ext cx="9191223" cy="6866594"/>
          </a:xfrm>
        </p:spPr>
      </p:pic>
    </p:spTree>
    <p:extLst>
      <p:ext uri="{BB962C8B-B14F-4D97-AF65-F5344CB8AC3E}">
        <p14:creationId xmlns:p14="http://schemas.microsoft.com/office/powerpoint/2010/main" val="7020037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47500" y="158597"/>
            <a:ext cx="8911687" cy="128089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ＤＩＯＳ</a:t>
            </a:r>
            <a:br>
              <a:rPr kumimoji="1" lang="ja-JP" altLang="en-US" dirty="0"/>
            </a:br>
            <a:br>
              <a:rPr kumimoji="1" lang="ja-JP" altLang="en-US" dirty="0"/>
            </a:br>
            <a:br>
              <a:rPr lang="ja-JP" altLang="en-US" dirty="0"/>
            </a:br>
            <a:r>
              <a:rPr kumimoji="1" lang="ja-JP" altLang="en-US" dirty="0"/>
              <a:t>全体の総括表</a:t>
            </a: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98" y="-785314"/>
            <a:ext cx="9731434" cy="7643314"/>
          </a:xfrm>
        </p:spPr>
      </p:pic>
    </p:spTree>
    <p:extLst>
      <p:ext uri="{BB962C8B-B14F-4D97-AF65-F5344CB8AC3E}">
        <p14:creationId xmlns:p14="http://schemas.microsoft.com/office/powerpoint/2010/main" val="37641696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備蓄の問題</a:t>
            </a: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206" y="1687132"/>
            <a:ext cx="8777124" cy="4945487"/>
          </a:xfrm>
        </p:spPr>
      </p:pic>
    </p:spTree>
    <p:extLst>
      <p:ext uri="{BB962C8B-B14F-4D97-AF65-F5344CB8AC3E}">
        <p14:creationId xmlns:p14="http://schemas.microsoft.com/office/powerpoint/2010/main" val="4516095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ＤＩＯＳ 避難所開設 机上訓練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3" y="1264555"/>
            <a:ext cx="4903937" cy="3673205"/>
          </a:xfrm>
          <a:prstGeom prst="rect">
            <a:avLst/>
          </a:prstGeom>
        </p:spPr>
      </p:pic>
      <p:pic>
        <p:nvPicPr>
          <p:cNvPr id="1027" name="Picture 3" descr="開設避難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" r="13503"/>
          <a:stretch>
            <a:fillRect/>
          </a:stretch>
        </p:blipFill>
        <p:spPr bwMode="auto">
          <a:xfrm>
            <a:off x="7082445" y="1264554"/>
            <a:ext cx="5109556" cy="419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23" b="31778"/>
          <a:stretch/>
        </p:blipFill>
        <p:spPr>
          <a:xfrm>
            <a:off x="831273" y="3657599"/>
            <a:ext cx="8462356" cy="31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63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インテリジェント 掲示板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89212" y="2133600"/>
            <a:ext cx="8669338" cy="3777622"/>
          </a:xfrm>
        </p:spPr>
        <p:txBody>
          <a:bodyPr>
            <a:normAutofit fontScale="77500" lnSpcReduction="20000"/>
          </a:bodyPr>
          <a:lstStyle/>
          <a:p>
            <a:r>
              <a:rPr kumimoji="1" lang="ja-JP" altLang="en-US" sz="2200" dirty="0"/>
              <a:t>防災</a:t>
            </a:r>
            <a:r>
              <a:rPr lang="ja-JP" altLang="en-US" sz="2200" dirty="0"/>
              <a:t>の一環として、ＡＥＤレンタルを設置している。</a:t>
            </a:r>
          </a:p>
          <a:p>
            <a:pPr marL="0" indent="0">
              <a:buNone/>
            </a:pPr>
            <a:r>
              <a:rPr lang="ja-JP" altLang="en-US" sz="2200" dirty="0"/>
              <a:t>　 　　２４時間インテリジェント掲示板でＡＥＤの使用方法ビデオを流している。</a:t>
            </a:r>
          </a:p>
          <a:p>
            <a:r>
              <a:rPr kumimoji="1" lang="ja-JP" altLang="en-US" sz="2200" dirty="0"/>
              <a:t>インテリジェント掲示板</a:t>
            </a:r>
          </a:p>
          <a:p>
            <a:pPr marL="0" indent="0">
              <a:buNone/>
            </a:pPr>
            <a:r>
              <a:rPr lang="ja-JP" altLang="en-US" sz="2200" dirty="0"/>
              <a:t>　　　月間広報誌「だんらん」　一行ニュース　　天気予報を流している。</a:t>
            </a:r>
          </a:p>
          <a:p>
            <a:pPr marL="0" indent="0">
              <a:buNone/>
            </a:pPr>
            <a:r>
              <a:rPr lang="ja-JP" altLang="en-US" sz="2200" dirty="0"/>
              <a:t>　　 ［災害時このＰＣが被災を免れたら　臨時災害対策本部ＰＣディスプレー］</a:t>
            </a:r>
          </a:p>
          <a:p>
            <a:r>
              <a:rPr lang="ja-JP" altLang="en-US" sz="2200" dirty="0"/>
              <a:t>広報　ホームページ</a:t>
            </a:r>
          </a:p>
          <a:p>
            <a:pPr marL="0" indent="0">
              <a:buNone/>
            </a:pPr>
            <a:r>
              <a:rPr lang="ja-JP" altLang="en-US" sz="2200" dirty="0"/>
              <a:t>　　　月間広報誌「だんらん」</a:t>
            </a:r>
          </a:p>
          <a:p>
            <a:r>
              <a:rPr lang="ja-JP" altLang="en-US" sz="2200" dirty="0"/>
              <a:t>ホームページ　　　ｆａｍｉｔｏ．ｊｐ</a:t>
            </a:r>
          </a:p>
          <a:p>
            <a:endParaRPr lang="ja-JP" altLang="en-US" sz="2200" dirty="0"/>
          </a:p>
          <a:p>
            <a:pPr marL="0" indent="0">
              <a:buNone/>
            </a:pPr>
            <a:r>
              <a:rPr lang="ja-JP" altLang="en-US" sz="2200" dirty="0"/>
              <a:t>　　　　</a:t>
            </a:r>
          </a:p>
          <a:p>
            <a:pPr marL="0" indent="0">
              <a:buNone/>
            </a:pPr>
            <a:r>
              <a:rPr lang="ja-JP" altLang="en-US" dirty="0"/>
              <a:t>　　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0631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公開　防災訓練　</a:t>
            </a:r>
            <a:r>
              <a:rPr kumimoji="1" lang="en-US" altLang="ja-JP" dirty="0"/>
              <a:t>2016/6/12</a:t>
            </a:r>
            <a:r>
              <a:rPr kumimoji="1" lang="ja-JP" altLang="en-US" dirty="0"/>
              <a:t>　</a:t>
            </a:r>
            <a:r>
              <a:rPr kumimoji="1" lang="en-US" altLang="ja-JP" dirty="0"/>
              <a:t>(6/5)</a:t>
            </a:r>
            <a:br>
              <a:rPr kumimoji="1" lang="ja-JP" altLang="en-US" dirty="0"/>
            </a:br>
            <a:r>
              <a:rPr kumimoji="1" lang="ja-JP" altLang="en-US" dirty="0"/>
              <a:t>「</a:t>
            </a:r>
            <a:r>
              <a:rPr lang="ja-JP" altLang="en-US" dirty="0"/>
              <a:t>女性による避難訓練」第</a:t>
            </a:r>
            <a:r>
              <a:rPr lang="en-US" altLang="ja-JP" dirty="0"/>
              <a:t>3</a:t>
            </a:r>
            <a:r>
              <a:rPr lang="ja-JP" altLang="en-US" dirty="0"/>
              <a:t>回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191000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/>
              <a:t>6/7</a:t>
            </a:r>
            <a:r>
              <a:rPr kumimoji="1" lang="ja-JP" altLang="en-US" dirty="0"/>
              <a:t>　防災対策委員会　　公開</a:t>
            </a:r>
          </a:p>
          <a:p>
            <a:pPr marL="0" indent="0">
              <a:buNone/>
            </a:pPr>
            <a:r>
              <a:rPr lang="ja-JP" altLang="en-US" dirty="0"/>
              <a:t>　　　　◎自火報・放送設備・備蓄</a:t>
            </a:r>
          </a:p>
          <a:p>
            <a:pPr marL="0" indent="0">
              <a:buNone/>
            </a:pPr>
            <a:r>
              <a:rPr lang="ja-JP" altLang="en-US" dirty="0"/>
              <a:t>　　　　◎今年の訓練　内容</a:t>
            </a:r>
          </a:p>
          <a:p>
            <a:pPr marL="0" indent="0">
              <a:buNone/>
            </a:pPr>
            <a:r>
              <a:rPr lang="ja-JP" altLang="en-US" dirty="0"/>
              <a:t>　　　　◎ＩＴ　・ファミリートーク新北島　災害時メール安否確認システム</a:t>
            </a:r>
          </a:p>
          <a:p>
            <a:pPr marL="0" indent="0">
              <a:buNone/>
            </a:pPr>
            <a:r>
              <a:rPr lang="ja-JP" altLang="en-US" dirty="0"/>
              <a:t>　　　　　　　　・被災時捜索隊用　ＳＮＳメール連絡システム［ＭＣＡ無線対応］</a:t>
            </a:r>
          </a:p>
          <a:p>
            <a:pPr marL="0" indent="0">
              <a:buNone/>
            </a:pPr>
            <a:r>
              <a:rPr lang="ja-JP" altLang="en-US" dirty="0"/>
              <a:t>　　　　　　　　・ＤＩＯＳ［災害情報システム］区役所避難所間情報共有システム</a:t>
            </a:r>
          </a:p>
          <a:p>
            <a:pPr marL="0" indent="0">
              <a:buNone/>
            </a:pPr>
            <a:r>
              <a:rPr lang="ja-JP" altLang="en-US" dirty="0"/>
              <a:t>　　　　◎　避難所開設机上訓練</a:t>
            </a:r>
          </a:p>
          <a:p>
            <a:r>
              <a:rPr lang="en-US" altLang="ja-JP" dirty="0"/>
              <a:t>6/14</a:t>
            </a:r>
            <a:r>
              <a:rPr lang="ja-JP" altLang="en-US" dirty="0"/>
              <a:t> 津波避難訓練　　　公開</a:t>
            </a:r>
          </a:p>
          <a:p>
            <a:pPr marL="0" indent="0">
              <a:buNone/>
            </a:pPr>
            <a:r>
              <a:rPr lang="ja-JP" altLang="en-US" dirty="0"/>
              <a:t>　　　　◎４Ｆ防災対策本部設置　　◎安否確認　　◎負傷者搬送</a:t>
            </a:r>
          </a:p>
          <a:p>
            <a:r>
              <a:rPr kumimoji="1" lang="ja-JP" altLang="en-US" dirty="0"/>
              <a:t>　　 反省会　　　　　　公開</a:t>
            </a:r>
          </a:p>
          <a:p>
            <a:pPr marL="0" indent="0">
              <a:buNone/>
            </a:pPr>
            <a:r>
              <a:rPr lang="ja-JP" altLang="en-US" dirty="0"/>
              <a:t>　　　　◎　避難訓練　マニュアルにある　反省会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96942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避難所開設机上訓練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ja-JP" altLang="en-US" dirty="0"/>
              <a:t>想定</a:t>
            </a:r>
          </a:p>
          <a:p>
            <a:pPr marL="0" indent="0">
              <a:buNone/>
            </a:pPr>
            <a:r>
              <a:rPr lang="ja-JP" altLang="en-US" dirty="0"/>
              <a:t>　　　津波地震、２時間後１階部分浸水　数日交通遮断</a:t>
            </a:r>
          </a:p>
          <a:p>
            <a:pPr marL="0" indent="0">
              <a:buNone/>
            </a:pPr>
            <a:r>
              <a:rPr kumimoji="1" lang="ja-JP" altLang="en-US" dirty="0"/>
              <a:t>　　　外部からの避難者受け入れ</a:t>
            </a:r>
          </a:p>
          <a:p>
            <a:pPr marL="0" indent="0">
              <a:buNone/>
            </a:pPr>
            <a:r>
              <a:rPr lang="ja-JP" altLang="en-US" dirty="0"/>
              <a:t>　　　</a:t>
            </a:r>
            <a:endParaRPr kumimoji="1" lang="ja-JP" altLang="en-US" dirty="0"/>
          </a:p>
          <a:p>
            <a:r>
              <a:rPr lang="ja-JP" altLang="en-US" dirty="0"/>
              <a:t>重点</a:t>
            </a:r>
          </a:p>
          <a:p>
            <a:pPr marL="0" indent="0">
              <a:buNone/>
            </a:pPr>
            <a:r>
              <a:rPr lang="ja-JP" altLang="en-US" dirty="0"/>
              <a:t>　　　内外の安否確認　</a:t>
            </a:r>
            <a:r>
              <a:rPr lang="en-US" altLang="ja-JP" dirty="0" err="1"/>
              <a:t>famito</a:t>
            </a:r>
            <a:r>
              <a:rPr lang="ja-JP" altLang="en-US" dirty="0"/>
              <a:t>システム</a:t>
            </a:r>
          </a:p>
          <a:p>
            <a:pPr marL="0" indent="0">
              <a:buNone/>
            </a:pPr>
            <a:r>
              <a:rPr lang="ja-JP" altLang="en-US" dirty="0"/>
              <a:t>　　　被害状況把握</a:t>
            </a:r>
          </a:p>
          <a:p>
            <a:pPr marL="0" indent="0">
              <a:buNone/>
            </a:pPr>
            <a:r>
              <a:rPr lang="ja-JP" altLang="en-US" dirty="0"/>
              <a:t>　　　外部避難者名簿作成</a:t>
            </a:r>
          </a:p>
          <a:p>
            <a:pPr marL="0" indent="0">
              <a:buNone/>
            </a:pPr>
            <a:r>
              <a:rPr lang="ja-JP" altLang="en-US" dirty="0"/>
              <a:t>　　　ＤＩＯＳ（区役所間連絡）</a:t>
            </a:r>
          </a:p>
          <a:p>
            <a:r>
              <a:rPr lang="ja-JP" altLang="en-US" dirty="0"/>
              <a:t>まとめ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24746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避難所開設机上訓練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ja-JP" altLang="en-US" dirty="0"/>
              <a:t>想定</a:t>
            </a:r>
          </a:p>
          <a:p>
            <a:pPr marL="0" indent="0">
              <a:buNone/>
            </a:pPr>
            <a:r>
              <a:rPr lang="ja-JP" altLang="en-US" dirty="0"/>
              <a:t>　　　津波地震、２時間後１階部分浸水　数日交通遮断</a:t>
            </a:r>
          </a:p>
          <a:p>
            <a:pPr marL="0" indent="0">
              <a:buNone/>
            </a:pPr>
            <a:r>
              <a:rPr kumimoji="1" lang="ja-JP" altLang="en-US" dirty="0"/>
              <a:t>　　　外部からの避難者受け入れ</a:t>
            </a:r>
          </a:p>
          <a:p>
            <a:pPr marL="0" indent="0">
              <a:buNone/>
            </a:pPr>
            <a:r>
              <a:rPr lang="ja-JP" altLang="en-US" dirty="0"/>
              <a:t>　　　</a:t>
            </a:r>
            <a:endParaRPr kumimoji="1" lang="ja-JP" altLang="en-US" dirty="0"/>
          </a:p>
          <a:p>
            <a:r>
              <a:rPr lang="ja-JP" altLang="en-US" dirty="0"/>
              <a:t>重点</a:t>
            </a:r>
          </a:p>
          <a:p>
            <a:pPr marL="0" indent="0">
              <a:buNone/>
            </a:pPr>
            <a:r>
              <a:rPr lang="ja-JP" altLang="en-US" dirty="0"/>
              <a:t>　　　内外の安否確認　</a:t>
            </a:r>
            <a:r>
              <a:rPr lang="en-US" altLang="ja-JP" dirty="0" err="1"/>
              <a:t>famito</a:t>
            </a:r>
            <a:r>
              <a:rPr lang="ja-JP" altLang="en-US" dirty="0"/>
              <a:t>システム</a:t>
            </a:r>
          </a:p>
          <a:p>
            <a:pPr marL="0" indent="0">
              <a:buNone/>
            </a:pPr>
            <a:r>
              <a:rPr lang="ja-JP" altLang="en-US" dirty="0"/>
              <a:t>　　　被害状況把握</a:t>
            </a:r>
          </a:p>
          <a:p>
            <a:pPr marL="0" indent="0">
              <a:buNone/>
            </a:pPr>
            <a:r>
              <a:rPr lang="ja-JP" altLang="en-US" dirty="0"/>
              <a:t>　　　外部避難者名簿作成</a:t>
            </a:r>
          </a:p>
          <a:p>
            <a:pPr marL="0" indent="0">
              <a:buNone/>
            </a:pPr>
            <a:r>
              <a:rPr lang="ja-JP" altLang="en-US" dirty="0"/>
              <a:t>　　　ＤＩＯＳ（区役所間連絡）</a:t>
            </a:r>
          </a:p>
          <a:p>
            <a:r>
              <a:rPr lang="ja-JP" altLang="en-US" dirty="0"/>
              <a:t>まとめ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26137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避難所開設机上訓練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00" y="3729354"/>
            <a:ext cx="4813300" cy="3128645"/>
          </a:xfrm>
        </p:spPr>
      </p:pic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2206826" y="1516054"/>
            <a:ext cx="8915400" cy="4635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/>
              <a:t>緊急速報</a:t>
            </a:r>
          </a:p>
          <a:p>
            <a:pPr marL="0" indent="0">
              <a:buFont typeface="Wingdings 3" charset="2"/>
              <a:buNone/>
            </a:pPr>
            <a:r>
              <a:rPr lang="ja-JP" altLang="en-US" dirty="0"/>
              <a:t>　　　机の下に逃げ込む</a:t>
            </a:r>
          </a:p>
          <a:p>
            <a:pPr marL="0" indent="0">
              <a:buFont typeface="Wingdings 3" charset="2"/>
              <a:buNone/>
            </a:pPr>
            <a:r>
              <a:rPr lang="ja-JP" altLang="en-US" dirty="0"/>
              <a:t>　　　後で火の始末</a:t>
            </a:r>
          </a:p>
          <a:p>
            <a:pPr marL="0" indent="0">
              <a:buFont typeface="Wingdings 3" charset="2"/>
              <a:buNone/>
            </a:pPr>
            <a:r>
              <a:rPr lang="ja-JP" altLang="en-US" dirty="0"/>
              <a:t>　　　</a:t>
            </a:r>
          </a:p>
          <a:p>
            <a:r>
              <a:rPr lang="ja-JP" altLang="en-US" dirty="0"/>
              <a:t>家内安否確認　防災シート　各住戸ドア　張り出し</a:t>
            </a:r>
          </a:p>
          <a:p>
            <a:r>
              <a:rPr lang="ja-JP" altLang="en-US" dirty="0"/>
              <a:t>情報収集</a:t>
            </a:r>
          </a:p>
          <a:p>
            <a:pPr marL="0" indent="0">
              <a:buFont typeface="Wingdings 3" charset="2"/>
              <a:buNone/>
            </a:pPr>
            <a:r>
              <a:rPr lang="ja-JP" altLang="en-US" dirty="0"/>
              <a:t>　　　インターネットラジオ　ら</a:t>
            </a:r>
            <a:r>
              <a:rPr lang="ja-JP" altLang="en-US" dirty="0" err="1"/>
              <a:t>じるじる</a:t>
            </a:r>
            <a:endParaRPr lang="ja-JP" altLang="en-US" dirty="0"/>
          </a:p>
          <a:p>
            <a:pPr marL="0" indent="0">
              <a:buFont typeface="Wingdings 3" charset="2"/>
              <a:buNone/>
            </a:pPr>
            <a:endParaRPr lang="ja-JP" altLang="en-US" dirty="0"/>
          </a:p>
          <a:p>
            <a:r>
              <a:rPr lang="ja-JP" altLang="en-US" dirty="0"/>
              <a:t>ＩＴＣ　ログイン</a:t>
            </a:r>
          </a:p>
          <a:p>
            <a:pPr marL="0" indent="0">
              <a:buNone/>
            </a:pPr>
            <a:endParaRPr lang="ja-JP" altLang="en-US" dirty="0"/>
          </a:p>
          <a:p>
            <a:r>
              <a:rPr lang="ja-JP" altLang="en-US" dirty="0"/>
              <a:t>まとめ</a:t>
            </a:r>
          </a:p>
        </p:txBody>
      </p:sp>
    </p:spTree>
    <p:extLst>
      <p:ext uri="{BB962C8B-B14F-4D97-AF65-F5344CB8AC3E}">
        <p14:creationId xmlns:p14="http://schemas.microsoft.com/office/powerpoint/2010/main" val="1187753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緊急避難速報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00" y="3729354"/>
            <a:ext cx="4813300" cy="3128645"/>
          </a:xfrm>
        </p:spPr>
      </p:pic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2206826" y="1516054"/>
            <a:ext cx="8915400" cy="4635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kumimoji="1"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/>
              <a:t>緊急速報</a:t>
            </a:r>
          </a:p>
          <a:p>
            <a:pPr marL="0" indent="0">
              <a:buFont typeface="Wingdings 3" charset="2"/>
              <a:buNone/>
            </a:pPr>
            <a:r>
              <a:rPr lang="ja-JP" altLang="en-US" dirty="0"/>
              <a:t>　　　机の下に逃げ込む</a:t>
            </a:r>
          </a:p>
          <a:p>
            <a:pPr marL="0" indent="0">
              <a:buFont typeface="Wingdings 3" charset="2"/>
              <a:buNone/>
            </a:pPr>
            <a:r>
              <a:rPr lang="ja-JP" altLang="en-US" dirty="0"/>
              <a:t>　　　後で火の始末</a:t>
            </a:r>
          </a:p>
          <a:p>
            <a:pPr marL="0" indent="0">
              <a:buFont typeface="Wingdings 3" charset="2"/>
              <a:buNone/>
            </a:pPr>
            <a:r>
              <a:rPr lang="ja-JP" altLang="en-US" dirty="0"/>
              <a:t>　　　</a:t>
            </a:r>
          </a:p>
          <a:p>
            <a:r>
              <a:rPr lang="ja-JP" altLang="en-US" dirty="0"/>
              <a:t>家内安否確認　防災シート　各住戸ドア　張り出し</a:t>
            </a:r>
          </a:p>
          <a:p>
            <a:r>
              <a:rPr lang="ja-JP" altLang="en-US" dirty="0"/>
              <a:t>情報収集</a:t>
            </a:r>
          </a:p>
          <a:p>
            <a:pPr marL="0" indent="0">
              <a:buFont typeface="Wingdings 3" charset="2"/>
              <a:buNone/>
            </a:pPr>
            <a:r>
              <a:rPr lang="ja-JP" altLang="en-US" dirty="0"/>
              <a:t>　　　インターネットラジオ　ら</a:t>
            </a:r>
            <a:r>
              <a:rPr lang="ja-JP" altLang="en-US" dirty="0" err="1"/>
              <a:t>じるじる</a:t>
            </a:r>
            <a:endParaRPr lang="ja-JP" altLang="en-US" dirty="0"/>
          </a:p>
          <a:p>
            <a:pPr marL="0" indent="0">
              <a:buFont typeface="Wingdings 3" charset="2"/>
              <a:buNone/>
            </a:pPr>
            <a:endParaRPr lang="ja-JP" altLang="en-US" dirty="0"/>
          </a:p>
          <a:p>
            <a:r>
              <a:rPr lang="ja-JP" altLang="en-US" dirty="0"/>
              <a:t>ＩＴＣ　ログイン</a:t>
            </a:r>
          </a:p>
          <a:p>
            <a:pPr marL="0" indent="0">
              <a:buNone/>
            </a:pPr>
            <a:endParaRPr lang="ja-JP" altLang="en-US" dirty="0"/>
          </a:p>
          <a:p>
            <a:r>
              <a:rPr lang="ja-JP" altLang="en-US" dirty="0"/>
              <a:t>まとめ</a:t>
            </a:r>
          </a:p>
        </p:txBody>
      </p:sp>
    </p:spTree>
    <p:extLst>
      <p:ext uri="{BB962C8B-B14F-4D97-AF65-F5344CB8AC3E}">
        <p14:creationId xmlns:p14="http://schemas.microsoft.com/office/powerpoint/2010/main" val="713977042"/>
      </p:ext>
    </p:extLst>
  </p:cSld>
  <p:clrMapOvr>
    <a:masterClrMapping/>
  </p:clrMapOvr>
</p:sld>
</file>

<file path=ppt/theme/theme1.xml><?xml version="1.0" encoding="utf-8"?>
<a:theme xmlns:a="http://schemas.openxmlformats.org/drawingml/2006/main" name="ウィスプ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2273</TotalTime>
  <Words>232</Words>
  <Application>Microsoft Office PowerPoint</Application>
  <PresentationFormat>ワイド画面</PresentationFormat>
  <Paragraphs>159</Paragraphs>
  <Slides>34</Slides>
  <Notes>19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34</vt:i4>
      </vt:variant>
    </vt:vector>
  </HeadingPairs>
  <TitlesOfParts>
    <vt:vector size="40" baseType="lpstr">
      <vt:lpstr>退邐㸨捺뽺挐㪠捺х插睮揔깸挡ք插ࡍ插ᤅ挔ࢪ插࣒插쮮搎졤挧ࣽ插ळ</vt:lpstr>
      <vt:lpstr>Arial</vt:lpstr>
      <vt:lpstr>Calibri</vt:lpstr>
      <vt:lpstr>Century Gothic</vt:lpstr>
      <vt:lpstr>Wingdings 3</vt:lpstr>
      <vt:lpstr>ウィスプ</vt:lpstr>
      <vt:lpstr>2016年度拡大防災会議 防 災対策委員会</vt:lpstr>
      <vt:lpstr>インテリジェント 掲示板</vt:lpstr>
      <vt:lpstr>インテリジェント 掲示板</vt:lpstr>
      <vt:lpstr>インテリジェント 掲示板</vt:lpstr>
      <vt:lpstr>公開　防災訓練　2016/6/12　(6/5) 「女性による避難訓練」第3回</vt:lpstr>
      <vt:lpstr>避難所開設机上訓練</vt:lpstr>
      <vt:lpstr>避難所開設机上訓練</vt:lpstr>
      <vt:lpstr>避難所開設机上訓練</vt:lpstr>
      <vt:lpstr>緊急避難速報</vt:lpstr>
      <vt:lpstr>防災とマンションの活動</vt:lpstr>
      <vt:lpstr>伊勢湾台風　1959年</vt:lpstr>
      <vt:lpstr> 1999年台風18号で破壊された山口宇部空港護岸</vt:lpstr>
      <vt:lpstr>PowerPoint プレゼンテーション</vt:lpstr>
      <vt:lpstr>災害の想定 </vt:lpstr>
      <vt:lpstr>PowerPoint プレゼンテーション</vt:lpstr>
      <vt:lpstr>PowerPoint プレゼンテーション</vt:lpstr>
      <vt:lpstr>KIXが採用した津波高（大阪湾水深20m）3.4ｍ ＝ 大阪府の予測　3.4ｍ　？</vt:lpstr>
      <vt:lpstr>元々　想定しても意味のない　災害</vt:lpstr>
      <vt:lpstr>サルベージ捜索班 本部メールシステム</vt:lpstr>
      <vt:lpstr>サルベージ捜索班 本部メールシステム</vt:lpstr>
      <vt:lpstr>ファミトー　防災名簿       管理組合と防災対策</vt:lpstr>
      <vt:lpstr>ファミトー　防災名簿       管理組合と防災対策</vt:lpstr>
      <vt:lpstr>安否確認シート　「無事です」</vt:lpstr>
      <vt:lpstr>ファミトー ＩＴ委員会       災害時安否確認メール　登録 from ＨＰ</vt:lpstr>
      <vt:lpstr>ファミトー ＩＴ委員会       災害時安否確認メール　登録 from ＨＰ</vt:lpstr>
      <vt:lpstr>災害時　 安否確認メール</vt:lpstr>
      <vt:lpstr>ＤＩＯＳ　住之江区　防災力向上　アクションプラン</vt:lpstr>
      <vt:lpstr>ＤＩＯＳ</vt:lpstr>
      <vt:lpstr>ＤＩＯＳ</vt:lpstr>
      <vt:lpstr>ＤＩＯＳ</vt:lpstr>
      <vt:lpstr>ＤＩＯＳ</vt:lpstr>
      <vt:lpstr>ＤＩＯＳ   全体の総括表</vt:lpstr>
      <vt:lpstr>備蓄の問題</vt:lpstr>
      <vt:lpstr>ＤＩＯＳ 避難所開設 机上訓練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マンションデモクラシー 防 災</dc:title>
  <dc:creator>加治屋直喜</dc:creator>
  <cp:lastModifiedBy>直喜 加治屋</cp:lastModifiedBy>
  <cp:revision>65</cp:revision>
  <cp:lastPrinted>2015-10-06T01:59:39Z</cp:lastPrinted>
  <dcterms:created xsi:type="dcterms:W3CDTF">2015-09-13T23:11:34Z</dcterms:created>
  <dcterms:modified xsi:type="dcterms:W3CDTF">2019-01-31T02:32:04Z</dcterms:modified>
</cp:coreProperties>
</file>